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notesMasterIdLst>
    <p:notesMasterId r:id="rId10"/>
  </p:notesMasterIdLst>
  <p:sldIdLst>
    <p:sldId id="256" r:id="rId2"/>
    <p:sldId id="267" r:id="rId3"/>
    <p:sldId id="272" r:id="rId4"/>
    <p:sldId id="273" r:id="rId5"/>
    <p:sldId id="274" r:id="rId6"/>
    <p:sldId id="275" r:id="rId7"/>
    <p:sldId id="276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55A5"/>
    <a:srgbClr val="0091AE"/>
    <a:srgbClr val="D973BE"/>
    <a:srgbClr val="1A2B36"/>
    <a:srgbClr val="004B5A"/>
    <a:srgbClr val="006275"/>
    <a:srgbClr val="88E1E6"/>
    <a:srgbClr val="EF6D87"/>
    <a:srgbClr val="EF87B9"/>
    <a:srgbClr val="5B98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27"/>
    <p:restoredTop sz="94748"/>
  </p:normalViewPr>
  <p:slideViewPr>
    <p:cSldViewPr snapToGrid="0" snapToObjects="1">
      <p:cViewPr varScale="1">
        <p:scale>
          <a:sx n="140" d="100"/>
          <a:sy n="140" d="100"/>
        </p:scale>
        <p:origin x="240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9B0E4-009A-184B-BEE7-2627FD3C6FC5}" type="datetimeFigureOut">
              <a:rPr lang="en-US" smtClean="0"/>
              <a:t>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37755-55E6-1248-B2B8-5348EC9C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57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88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60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34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10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7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37755-55E6-1248-B2B8-5348EC9CE2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0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3621-6444-C449-952E-07DA1F1ED4FF}" type="datetimeFigureOut">
              <a:rPr lang="en-US" smtClean="0"/>
              <a:t>2/21/20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9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ompyte.com/register?utm_medium=h2hbctemplate&amp;utm_source=websit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6E846D0-D4DD-6143-9FB9-019AEF9C6345}"/>
              </a:ext>
            </a:extLst>
          </p:cNvPr>
          <p:cNvSpPr/>
          <p:nvPr/>
        </p:nvSpPr>
        <p:spPr>
          <a:xfrm>
            <a:off x="0" y="0"/>
            <a:ext cx="12244039" cy="6857999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979" y="904603"/>
            <a:ext cx="11438021" cy="3231720"/>
          </a:xfrm>
        </p:spPr>
        <p:txBody>
          <a:bodyPr>
            <a:noAutofit/>
          </a:bodyPr>
          <a:lstStyle/>
          <a:p>
            <a:pPr algn="l"/>
            <a:r>
              <a:rPr lang="en-US" sz="5600" b="1" dirty="0">
                <a:solidFill>
                  <a:schemeClr val="bg1"/>
                </a:solidFill>
              </a:rPr>
              <a:t>Competitive Messaging Benchmarks </a:t>
            </a:r>
            <a:br>
              <a:rPr lang="en-US" sz="5400" b="1" dirty="0">
                <a:solidFill>
                  <a:schemeClr val="bg1"/>
                </a:solidFill>
              </a:rPr>
            </a:br>
            <a:r>
              <a:rPr lang="en-US" sz="4200" b="1" dirty="0">
                <a:solidFill>
                  <a:schemeClr val="bg1"/>
                </a:solidFill>
              </a:rPr>
              <a:t>Template</a:t>
            </a:r>
            <a:endParaRPr lang="en-US" sz="4200" b="1" i="1" dirty="0">
              <a:solidFill>
                <a:schemeClr val="bg1"/>
              </a:solidFill>
            </a:endParaRPr>
          </a:p>
        </p:txBody>
      </p:sp>
      <p:pic>
        <p:nvPicPr>
          <p:cNvPr id="4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546" y="235528"/>
            <a:ext cx="1757345" cy="35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5D92108-383C-934B-B44F-443C882863F5}"/>
              </a:ext>
            </a:extLst>
          </p:cNvPr>
          <p:cNvSpPr/>
          <p:nvPr/>
        </p:nvSpPr>
        <p:spPr>
          <a:xfrm>
            <a:off x="3496526" y="6560252"/>
            <a:ext cx="1507958" cy="293776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B81BD0-AE7E-F047-A626-80FFE2960293}"/>
              </a:ext>
            </a:extLst>
          </p:cNvPr>
          <p:cNvSpPr/>
          <p:nvPr/>
        </p:nvSpPr>
        <p:spPr>
          <a:xfrm>
            <a:off x="1748263" y="6560252"/>
            <a:ext cx="1507958" cy="293776"/>
          </a:xfrm>
          <a:prstGeom prst="rect">
            <a:avLst/>
          </a:prstGeom>
          <a:solidFill>
            <a:srgbClr val="7D5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72AF7D-2224-5E4B-AFF1-5F8E1C7F5454}"/>
              </a:ext>
            </a:extLst>
          </p:cNvPr>
          <p:cNvSpPr/>
          <p:nvPr/>
        </p:nvSpPr>
        <p:spPr>
          <a:xfrm>
            <a:off x="0" y="6560252"/>
            <a:ext cx="1507958" cy="293776"/>
          </a:xfrm>
          <a:prstGeom prst="rect">
            <a:avLst/>
          </a:prstGeom>
          <a:solidFill>
            <a:srgbClr val="D97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F56AC7-40AD-2F49-A2B7-F70DC5CA7254}"/>
              </a:ext>
            </a:extLst>
          </p:cNvPr>
          <p:cNvSpPr/>
          <p:nvPr/>
        </p:nvSpPr>
        <p:spPr>
          <a:xfrm>
            <a:off x="3496526" y="3972"/>
            <a:ext cx="1507958" cy="811762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9F8B3C-790E-694C-BC50-1514B471C818}"/>
              </a:ext>
            </a:extLst>
          </p:cNvPr>
          <p:cNvSpPr/>
          <p:nvPr/>
        </p:nvSpPr>
        <p:spPr>
          <a:xfrm>
            <a:off x="1748263" y="3972"/>
            <a:ext cx="1507958" cy="811762"/>
          </a:xfrm>
          <a:prstGeom prst="rect">
            <a:avLst/>
          </a:prstGeom>
          <a:solidFill>
            <a:srgbClr val="7D5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48C1EFB-E0EF-7541-88E0-90147BC36AAC}"/>
              </a:ext>
            </a:extLst>
          </p:cNvPr>
          <p:cNvSpPr/>
          <p:nvPr/>
        </p:nvSpPr>
        <p:spPr>
          <a:xfrm>
            <a:off x="0" y="3972"/>
            <a:ext cx="1507958" cy="811762"/>
          </a:xfrm>
          <a:prstGeom prst="rect">
            <a:avLst/>
          </a:prstGeom>
          <a:solidFill>
            <a:srgbClr val="D97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6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306849EC-65EE-2345-82A6-4632BB1DE1C9}"/>
              </a:ext>
            </a:extLst>
          </p:cNvPr>
          <p:cNvSpPr/>
          <p:nvPr/>
        </p:nvSpPr>
        <p:spPr>
          <a:xfrm>
            <a:off x="172593" y="237250"/>
            <a:ext cx="6199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dirty="0">
                <a:solidFill>
                  <a:srgbClr val="1A2B36"/>
                </a:solidFill>
              </a:rPr>
              <a:t>Positioning Messaging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25127" y="1901141"/>
            <a:ext cx="159338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>
                <a:solidFill>
                  <a:srgbClr val="000000"/>
                </a:solidFill>
              </a:rPr>
              <a:t>Tagline / Headline</a:t>
            </a:r>
            <a:endParaRPr lang="en-US" sz="15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D2D7D-EB71-C24D-A94E-51DFC3D283AE}"/>
              </a:ext>
            </a:extLst>
          </p:cNvPr>
          <p:cNvSpPr/>
          <p:nvPr/>
        </p:nvSpPr>
        <p:spPr>
          <a:xfrm>
            <a:off x="347343" y="3138679"/>
            <a:ext cx="232845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1-sentence value statement</a:t>
            </a:r>
            <a:endParaRPr lang="en-US" sz="15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F763EC-A9FD-DF45-AD97-017985439102}"/>
              </a:ext>
            </a:extLst>
          </p:cNvPr>
          <p:cNvSpPr/>
          <p:nvPr/>
        </p:nvSpPr>
        <p:spPr>
          <a:xfrm>
            <a:off x="347343" y="4326596"/>
            <a:ext cx="190071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Positioning Statement</a:t>
            </a:r>
            <a:endParaRPr lang="en-US" sz="15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DC1E7D-66B5-2847-A5CB-5BA116D3FEAA}"/>
              </a:ext>
            </a:extLst>
          </p:cNvPr>
          <p:cNvSpPr/>
          <p:nvPr/>
        </p:nvSpPr>
        <p:spPr>
          <a:xfrm>
            <a:off x="348052" y="5488283"/>
            <a:ext cx="1791644" cy="220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25-word description </a:t>
            </a:r>
            <a:endParaRPr lang="en-US" sz="1500" dirty="0"/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CDAE8AE8-2FA2-FE4F-B95D-7FC9D1BC26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689793"/>
              </p:ext>
            </p:extLst>
          </p:nvPr>
        </p:nvGraphicFramePr>
        <p:xfrm>
          <a:off x="3117659" y="1578495"/>
          <a:ext cx="8726289" cy="1018239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872628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18239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310FAC36-AA85-D34D-BC4A-022C2E8E57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583709"/>
              </p:ext>
            </p:extLst>
          </p:nvPr>
        </p:nvGraphicFramePr>
        <p:xfrm>
          <a:off x="3117659" y="2776138"/>
          <a:ext cx="8726289" cy="1018239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872628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18239">
                <a:tc>
                  <a:txBody>
                    <a:bodyPr/>
                    <a:lstStyle/>
                    <a:p>
                      <a:r>
                        <a:rPr lang="en-US" sz="1000" dirty="0"/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181EED84-6727-FD4A-886E-FCF4A3C77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66317"/>
              </p:ext>
            </p:extLst>
          </p:nvPr>
        </p:nvGraphicFramePr>
        <p:xfrm>
          <a:off x="3117659" y="3973781"/>
          <a:ext cx="8726289" cy="1018239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872628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18239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5" name="Table 54">
            <a:extLst>
              <a:ext uri="{FF2B5EF4-FFF2-40B4-BE49-F238E27FC236}">
                <a16:creationId xmlns:a16="http://schemas.microsoft.com/office/drawing/2014/main" id="{3E6D43D0-6F64-644F-B59A-D0851DEED3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135426"/>
              </p:ext>
            </p:extLst>
          </p:nvPr>
        </p:nvGraphicFramePr>
        <p:xfrm>
          <a:off x="3117659" y="5171424"/>
          <a:ext cx="8726289" cy="1018239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8726289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018239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59" name="Rectangle 58">
            <a:extLst>
              <a:ext uri="{FF2B5EF4-FFF2-40B4-BE49-F238E27FC236}">
                <a16:creationId xmlns:a16="http://schemas.microsoft.com/office/drawing/2014/main" id="{9D0A6CFD-0CBB-7E46-842F-1E86F83AD280}"/>
              </a:ext>
            </a:extLst>
          </p:cNvPr>
          <p:cNvSpPr/>
          <p:nvPr/>
        </p:nvSpPr>
        <p:spPr>
          <a:xfrm>
            <a:off x="1636296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A1FBA6E-1B9B-A742-AE2E-7D34196E647D}"/>
              </a:ext>
            </a:extLst>
          </p:cNvPr>
          <p:cNvSpPr/>
          <p:nvPr/>
        </p:nvSpPr>
        <p:spPr>
          <a:xfrm>
            <a:off x="0" y="0"/>
            <a:ext cx="1507958" cy="127870"/>
          </a:xfrm>
          <a:prstGeom prst="rect">
            <a:avLst/>
          </a:prstGeom>
          <a:solidFill>
            <a:srgbClr val="D97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C5A22A0-0915-B14D-A4EC-0A12BCFBF411}"/>
              </a:ext>
            </a:extLst>
          </p:cNvPr>
          <p:cNvSpPr/>
          <p:nvPr/>
        </p:nvSpPr>
        <p:spPr>
          <a:xfrm>
            <a:off x="3314780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D4594CA-F78F-D344-BB88-A666D1FC4859}"/>
              </a:ext>
            </a:extLst>
          </p:cNvPr>
          <p:cNvSpPr/>
          <p:nvPr/>
        </p:nvSpPr>
        <p:spPr>
          <a:xfrm>
            <a:off x="0" y="1997991"/>
            <a:ext cx="172594" cy="127870"/>
          </a:xfrm>
          <a:prstGeom prst="rect">
            <a:avLst/>
          </a:prstGeom>
          <a:solidFill>
            <a:srgbClr val="D97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CE6F20A-2665-484E-96AB-120951681150}"/>
              </a:ext>
            </a:extLst>
          </p:cNvPr>
          <p:cNvSpPr/>
          <p:nvPr/>
        </p:nvSpPr>
        <p:spPr>
          <a:xfrm>
            <a:off x="0" y="3232306"/>
            <a:ext cx="172594" cy="127870"/>
          </a:xfrm>
          <a:prstGeom prst="rect">
            <a:avLst/>
          </a:prstGeom>
          <a:solidFill>
            <a:srgbClr val="D97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9165F6E-0A45-9349-A96F-28984A65C042}"/>
              </a:ext>
            </a:extLst>
          </p:cNvPr>
          <p:cNvSpPr/>
          <p:nvPr/>
        </p:nvSpPr>
        <p:spPr>
          <a:xfrm>
            <a:off x="0" y="4428877"/>
            <a:ext cx="172594" cy="127870"/>
          </a:xfrm>
          <a:prstGeom prst="rect">
            <a:avLst/>
          </a:prstGeom>
          <a:solidFill>
            <a:srgbClr val="D97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54B37C6-0A62-D544-9A6D-3FE5F185D210}"/>
              </a:ext>
            </a:extLst>
          </p:cNvPr>
          <p:cNvSpPr/>
          <p:nvPr/>
        </p:nvSpPr>
        <p:spPr>
          <a:xfrm>
            <a:off x="0" y="5583081"/>
            <a:ext cx="172594" cy="127870"/>
          </a:xfrm>
          <a:prstGeom prst="rect">
            <a:avLst/>
          </a:prstGeom>
          <a:solidFill>
            <a:srgbClr val="D97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20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25127" y="1975414"/>
            <a:ext cx="153920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>
                <a:solidFill>
                  <a:srgbClr val="000000"/>
                </a:solidFill>
              </a:rPr>
              <a:t>Business function</a:t>
            </a:r>
            <a:endParaRPr lang="en-US" sz="15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D2D7D-EB71-C24D-A94E-51DFC3D283AE}"/>
              </a:ext>
            </a:extLst>
          </p:cNvPr>
          <p:cNvSpPr/>
          <p:nvPr/>
        </p:nvSpPr>
        <p:spPr>
          <a:xfrm>
            <a:off x="347343" y="3613658"/>
            <a:ext cx="5725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Titles</a:t>
            </a:r>
            <a:endParaRPr lang="en-US" sz="14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F763EC-A9FD-DF45-AD97-017985439102}"/>
              </a:ext>
            </a:extLst>
          </p:cNvPr>
          <p:cNvSpPr/>
          <p:nvPr/>
        </p:nvSpPr>
        <p:spPr>
          <a:xfrm>
            <a:off x="347343" y="4963804"/>
            <a:ext cx="12639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Role in the </a:t>
            </a:r>
            <a:br>
              <a:rPr lang="en-US" sz="1400" i="1" dirty="0"/>
            </a:br>
            <a:r>
              <a:rPr lang="en-US" sz="1400" i="1" dirty="0"/>
              <a:t>buying process</a:t>
            </a:r>
            <a:endParaRPr lang="en-US" sz="14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2298152-6A03-924D-8F34-396D6B342F84}"/>
              </a:ext>
            </a:extLst>
          </p:cNvPr>
          <p:cNvSpPr/>
          <p:nvPr/>
        </p:nvSpPr>
        <p:spPr>
          <a:xfrm>
            <a:off x="172593" y="237250"/>
            <a:ext cx="6199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3200" dirty="0">
                <a:solidFill>
                  <a:srgbClr val="1A2B36"/>
                </a:solidFill>
              </a:rPr>
              <a:t>Target Customer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A6DE56E-4231-D74C-AE13-525807128490}"/>
              </a:ext>
            </a:extLst>
          </p:cNvPr>
          <p:cNvSpPr/>
          <p:nvPr/>
        </p:nvSpPr>
        <p:spPr>
          <a:xfrm>
            <a:off x="1636296" y="0"/>
            <a:ext cx="1507958" cy="127870"/>
          </a:xfrm>
          <a:prstGeom prst="rect">
            <a:avLst/>
          </a:prstGeom>
          <a:solidFill>
            <a:srgbClr val="7D5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72F026C-13C2-5042-8724-304DFD89119D}"/>
              </a:ext>
            </a:extLst>
          </p:cNvPr>
          <p:cNvSpPr/>
          <p:nvPr/>
        </p:nvSpPr>
        <p:spPr>
          <a:xfrm>
            <a:off x="0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9AAE45-E36A-3D4F-A386-8EE70F566543}"/>
              </a:ext>
            </a:extLst>
          </p:cNvPr>
          <p:cNvSpPr/>
          <p:nvPr/>
        </p:nvSpPr>
        <p:spPr>
          <a:xfrm>
            <a:off x="3314780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ADF67D1-F0B3-B249-8A47-26A92AFA1FE5}"/>
              </a:ext>
            </a:extLst>
          </p:cNvPr>
          <p:cNvSpPr/>
          <p:nvPr/>
        </p:nvSpPr>
        <p:spPr>
          <a:xfrm>
            <a:off x="0" y="2072655"/>
            <a:ext cx="172594" cy="127870"/>
          </a:xfrm>
          <a:prstGeom prst="rect">
            <a:avLst/>
          </a:prstGeom>
          <a:solidFill>
            <a:srgbClr val="7D5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7C5B648-B2EF-DE4D-A4A1-841C544F7F69}"/>
              </a:ext>
            </a:extLst>
          </p:cNvPr>
          <p:cNvSpPr/>
          <p:nvPr/>
        </p:nvSpPr>
        <p:spPr>
          <a:xfrm>
            <a:off x="0" y="3696181"/>
            <a:ext cx="172594" cy="127870"/>
          </a:xfrm>
          <a:prstGeom prst="rect">
            <a:avLst/>
          </a:prstGeom>
          <a:solidFill>
            <a:srgbClr val="7D5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802829C-E697-DA41-9F05-0FDDFDB934A1}"/>
              </a:ext>
            </a:extLst>
          </p:cNvPr>
          <p:cNvSpPr/>
          <p:nvPr/>
        </p:nvSpPr>
        <p:spPr>
          <a:xfrm>
            <a:off x="0" y="5058451"/>
            <a:ext cx="172594" cy="127870"/>
          </a:xfrm>
          <a:prstGeom prst="rect">
            <a:avLst/>
          </a:prstGeom>
          <a:solidFill>
            <a:srgbClr val="7D5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A0EB5122-ACC8-EE41-BE5B-3E804B4A25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789629"/>
              </p:ext>
            </p:extLst>
          </p:nvPr>
        </p:nvGraphicFramePr>
        <p:xfrm>
          <a:off x="2492362" y="1479771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F9AE793-E4BC-654B-8513-47953CEBA4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49760"/>
              </p:ext>
            </p:extLst>
          </p:nvPr>
        </p:nvGraphicFramePr>
        <p:xfrm>
          <a:off x="4869802" y="1479771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E22F3673-72CC-0240-8D8C-2B6D32C348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634463"/>
              </p:ext>
            </p:extLst>
          </p:nvPr>
        </p:nvGraphicFramePr>
        <p:xfrm>
          <a:off x="7263215" y="1479771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7483A062-EE30-EB41-AD4D-2BC4FC802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889255"/>
              </p:ext>
            </p:extLst>
          </p:nvPr>
        </p:nvGraphicFramePr>
        <p:xfrm>
          <a:off x="9636301" y="1479771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7AD69A83-4364-164A-A0D6-B70F48DA2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715856"/>
              </p:ext>
            </p:extLst>
          </p:nvPr>
        </p:nvGraphicFramePr>
        <p:xfrm>
          <a:off x="2492362" y="3025107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2B6BC2CB-F0DF-8C4F-A9B2-2C07A55060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419732"/>
              </p:ext>
            </p:extLst>
          </p:nvPr>
        </p:nvGraphicFramePr>
        <p:xfrm>
          <a:off x="4869802" y="3025107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45D52309-67AE-CC42-94A4-A66D059979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152942"/>
              </p:ext>
            </p:extLst>
          </p:nvPr>
        </p:nvGraphicFramePr>
        <p:xfrm>
          <a:off x="7263215" y="3025107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4F0DF231-E29A-FF47-BFBB-6B81418FEF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67289"/>
              </p:ext>
            </p:extLst>
          </p:nvPr>
        </p:nvGraphicFramePr>
        <p:xfrm>
          <a:off x="9636301" y="3025107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A84896AD-8CD9-1C4F-BC92-A00F18D90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212165"/>
              </p:ext>
            </p:extLst>
          </p:nvPr>
        </p:nvGraphicFramePr>
        <p:xfrm>
          <a:off x="2492362" y="4552155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55DE9CAE-E923-BA4D-8612-F267B94CF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870199"/>
              </p:ext>
            </p:extLst>
          </p:nvPr>
        </p:nvGraphicFramePr>
        <p:xfrm>
          <a:off x="4869802" y="4552155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5B3875AB-2DBF-E44F-B2D9-631D831A51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060143"/>
              </p:ext>
            </p:extLst>
          </p:nvPr>
        </p:nvGraphicFramePr>
        <p:xfrm>
          <a:off x="7263215" y="4552155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DDB8D817-4902-CD49-AA3D-53274F1D50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131889"/>
              </p:ext>
            </p:extLst>
          </p:nvPr>
        </p:nvGraphicFramePr>
        <p:xfrm>
          <a:off x="9636301" y="4552155"/>
          <a:ext cx="2208356" cy="1342148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342148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pic>
        <p:nvPicPr>
          <p:cNvPr id="3" name="Picture 2" descr="A close up of a screen&#10;&#10;Description automatically generated">
            <a:extLst>
              <a:ext uri="{FF2B5EF4-FFF2-40B4-BE49-F238E27FC236}">
                <a16:creationId xmlns:a16="http://schemas.microsoft.com/office/drawing/2014/main" id="{4254CBE0-2FC5-8D42-986E-DD7A23751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6519" y="1295861"/>
            <a:ext cx="367819" cy="367819"/>
          </a:xfrm>
          <a:prstGeom prst="rect">
            <a:avLst/>
          </a:prstGeom>
        </p:spPr>
      </p:pic>
      <p:pic>
        <p:nvPicPr>
          <p:cNvPr id="37" name="Picture 36" descr="A close up of a screen&#10;&#10;Description automatically generated">
            <a:extLst>
              <a:ext uri="{FF2B5EF4-FFF2-40B4-BE49-F238E27FC236}">
                <a16:creationId xmlns:a16="http://schemas.microsoft.com/office/drawing/2014/main" id="{3563E08F-3976-5242-B031-C51B2CACE3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959" y="1295861"/>
            <a:ext cx="367819" cy="367819"/>
          </a:xfrm>
          <a:prstGeom prst="rect">
            <a:avLst/>
          </a:prstGeom>
        </p:spPr>
      </p:pic>
      <p:pic>
        <p:nvPicPr>
          <p:cNvPr id="38" name="Picture 37" descr="A close up of a screen&#10;&#10;Description automatically generated">
            <a:extLst>
              <a:ext uri="{FF2B5EF4-FFF2-40B4-BE49-F238E27FC236}">
                <a16:creationId xmlns:a16="http://schemas.microsoft.com/office/drawing/2014/main" id="{79E47A64-8F86-1C4D-98AD-DE015C199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1399" y="1295861"/>
            <a:ext cx="367819" cy="367819"/>
          </a:xfrm>
          <a:prstGeom prst="rect">
            <a:avLst/>
          </a:prstGeom>
        </p:spPr>
      </p:pic>
      <p:pic>
        <p:nvPicPr>
          <p:cNvPr id="39" name="Picture 38" descr="A close up of a screen&#10;&#10;Description automatically generated">
            <a:extLst>
              <a:ext uri="{FF2B5EF4-FFF2-40B4-BE49-F238E27FC236}">
                <a16:creationId xmlns:a16="http://schemas.microsoft.com/office/drawing/2014/main" id="{FF57777A-B9F9-274A-87B4-EA28E383D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0551" y="1295861"/>
            <a:ext cx="367819" cy="3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45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3095BFC4-E9AE-9345-B397-3AFD083CAA0A}"/>
              </a:ext>
            </a:extLst>
          </p:cNvPr>
          <p:cNvSpPr/>
          <p:nvPr/>
        </p:nvSpPr>
        <p:spPr>
          <a:xfrm>
            <a:off x="171493" y="173819"/>
            <a:ext cx="5960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1A2B36"/>
                </a:solidFill>
              </a:rPr>
              <a:t>Competitive  Value Messaging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15108" y="1601538"/>
            <a:ext cx="1143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>
                <a:solidFill>
                  <a:srgbClr val="000000"/>
                </a:solidFill>
              </a:rPr>
              <a:t>Value points</a:t>
            </a:r>
            <a:endParaRPr lang="en-US" sz="15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D2D7D-EB71-C24D-A94E-51DFC3D283AE}"/>
              </a:ext>
            </a:extLst>
          </p:cNvPr>
          <p:cNvSpPr/>
          <p:nvPr/>
        </p:nvSpPr>
        <p:spPr>
          <a:xfrm>
            <a:off x="337324" y="2108631"/>
            <a:ext cx="1468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Value Statement</a:t>
            </a:r>
            <a:endParaRPr lang="en-US" sz="15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F763EC-A9FD-DF45-AD97-017985439102}"/>
              </a:ext>
            </a:extLst>
          </p:cNvPr>
          <p:cNvSpPr/>
          <p:nvPr/>
        </p:nvSpPr>
        <p:spPr>
          <a:xfrm>
            <a:off x="337324" y="2642745"/>
            <a:ext cx="110299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Value detail</a:t>
            </a:r>
            <a:endParaRPr lang="en-US" sz="15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AF644E7-8B25-D840-B945-21D5435AF4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378030"/>
              </p:ext>
            </p:extLst>
          </p:nvPr>
        </p:nvGraphicFramePr>
        <p:xfrm>
          <a:off x="2129448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3DCD03B-FA37-DC43-A6EE-959DEA31D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040876"/>
              </p:ext>
            </p:extLst>
          </p:nvPr>
        </p:nvGraphicFramePr>
        <p:xfrm>
          <a:off x="2129448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F9AE793-E4BC-654B-8513-47953CEBA4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846194"/>
              </p:ext>
            </p:extLst>
          </p:nvPr>
        </p:nvGraphicFramePr>
        <p:xfrm>
          <a:off x="4869802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136567C9-EA12-D24E-9FA7-5B0C937A27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477471"/>
              </p:ext>
            </p:extLst>
          </p:nvPr>
        </p:nvGraphicFramePr>
        <p:xfrm>
          <a:off x="4869802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E22F3673-72CC-0240-8D8C-2B6D32C348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830108"/>
              </p:ext>
            </p:extLst>
          </p:nvPr>
        </p:nvGraphicFramePr>
        <p:xfrm>
          <a:off x="7263215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07764BF-B787-934A-8F29-96C4EFF7BE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615346"/>
              </p:ext>
            </p:extLst>
          </p:nvPr>
        </p:nvGraphicFramePr>
        <p:xfrm>
          <a:off x="7263215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7483A062-EE30-EB41-AD4D-2BC4FC802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897983"/>
              </p:ext>
            </p:extLst>
          </p:nvPr>
        </p:nvGraphicFramePr>
        <p:xfrm>
          <a:off x="9636301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41" name="Rectangle 40">
            <a:extLst>
              <a:ext uri="{FF2B5EF4-FFF2-40B4-BE49-F238E27FC236}">
                <a16:creationId xmlns:a16="http://schemas.microsoft.com/office/drawing/2014/main" id="{1A408158-0625-DC4D-9206-8E92EC37C7A1}"/>
              </a:ext>
            </a:extLst>
          </p:cNvPr>
          <p:cNvSpPr/>
          <p:nvPr/>
        </p:nvSpPr>
        <p:spPr>
          <a:xfrm>
            <a:off x="337324" y="3569583"/>
            <a:ext cx="150746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Product Features</a:t>
            </a:r>
            <a:endParaRPr lang="en-US" sz="15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D975830-D856-C445-988C-CFF9F193CA40}"/>
              </a:ext>
            </a:extLst>
          </p:cNvPr>
          <p:cNvSpPr/>
          <p:nvPr/>
        </p:nvSpPr>
        <p:spPr>
          <a:xfrm>
            <a:off x="337324" y="4750342"/>
            <a:ext cx="11750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Proof points </a:t>
            </a:r>
          </a:p>
          <a:p>
            <a:r>
              <a:rPr lang="en-US" sz="1500" i="1" dirty="0"/>
              <a:t>/ Metrics </a:t>
            </a:r>
            <a:endParaRPr lang="en-US" sz="15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701CFCC-4A5A-7842-AFCC-26F8D95AED2D}"/>
              </a:ext>
            </a:extLst>
          </p:cNvPr>
          <p:cNvSpPr/>
          <p:nvPr/>
        </p:nvSpPr>
        <p:spPr>
          <a:xfrm>
            <a:off x="337324" y="5908013"/>
            <a:ext cx="94711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Won/lost </a:t>
            </a:r>
          </a:p>
          <a:p>
            <a:r>
              <a:rPr lang="en-US" sz="1500" i="1" dirty="0"/>
              <a:t>deal rate </a:t>
            </a:r>
            <a:endParaRPr lang="en-US" sz="1500" dirty="0"/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0D153F95-839B-A646-8D1A-85AA74464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498115"/>
              </p:ext>
            </p:extLst>
          </p:nvPr>
        </p:nvGraphicFramePr>
        <p:xfrm>
          <a:off x="9636301" y="2089455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FF2B6CAD-9DA8-A84C-8AAA-306E73529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194031"/>
              </p:ext>
            </p:extLst>
          </p:nvPr>
        </p:nvGraphicFramePr>
        <p:xfrm>
          <a:off x="2129448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33E9281E-4FCF-A34A-BE80-F2F33A1995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666865"/>
              </p:ext>
            </p:extLst>
          </p:nvPr>
        </p:nvGraphicFramePr>
        <p:xfrm>
          <a:off x="4869802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00AA508B-8EA1-1C4A-905E-4AEAE7C176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317621"/>
              </p:ext>
            </p:extLst>
          </p:nvPr>
        </p:nvGraphicFramePr>
        <p:xfrm>
          <a:off x="7263215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8DC6522F-0471-F04A-A84A-7F7A9114D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129165"/>
              </p:ext>
            </p:extLst>
          </p:nvPr>
        </p:nvGraphicFramePr>
        <p:xfrm>
          <a:off x="9636301" y="2669747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31E7407-6127-094E-ABAF-FCAA706952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683528"/>
              </p:ext>
            </p:extLst>
          </p:nvPr>
        </p:nvGraphicFramePr>
        <p:xfrm>
          <a:off x="2129448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927B191-B6C8-E140-BB9F-2FC2D8988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510734"/>
              </p:ext>
            </p:extLst>
          </p:nvPr>
        </p:nvGraphicFramePr>
        <p:xfrm>
          <a:off x="4869802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DE5A13D-A644-FF49-9EC0-EB3F88CE01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201784"/>
              </p:ext>
            </p:extLst>
          </p:nvPr>
        </p:nvGraphicFramePr>
        <p:xfrm>
          <a:off x="7263215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D2D52564-756A-E747-ACCC-B90159466F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733375"/>
              </p:ext>
            </p:extLst>
          </p:nvPr>
        </p:nvGraphicFramePr>
        <p:xfrm>
          <a:off x="9636301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50FBF7D0-38B2-EC4F-B5C8-8310E6D47F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391557"/>
              </p:ext>
            </p:extLst>
          </p:nvPr>
        </p:nvGraphicFramePr>
        <p:xfrm>
          <a:off x="2129448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828E6502-1694-C94D-B395-9B38129465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925124"/>
              </p:ext>
            </p:extLst>
          </p:nvPr>
        </p:nvGraphicFramePr>
        <p:xfrm>
          <a:off x="4869802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BFB4976A-60C2-F743-9771-014A2B4B12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107472"/>
              </p:ext>
            </p:extLst>
          </p:nvPr>
        </p:nvGraphicFramePr>
        <p:xfrm>
          <a:off x="7263215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EEA11C1-03DC-C042-8662-2C3F3FDC5B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586778"/>
              </p:ext>
            </p:extLst>
          </p:nvPr>
        </p:nvGraphicFramePr>
        <p:xfrm>
          <a:off x="9636301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0F787205-512C-D848-BF4E-94E3858C49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01729"/>
              </p:ext>
            </p:extLst>
          </p:nvPr>
        </p:nvGraphicFramePr>
        <p:xfrm>
          <a:off x="2129448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33C862FE-F45D-1646-AF18-C68ABBC35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454343"/>
              </p:ext>
            </p:extLst>
          </p:nvPr>
        </p:nvGraphicFramePr>
        <p:xfrm>
          <a:off x="4869802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E6B5269F-E621-7346-A6AC-55D0F7CB6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479515"/>
              </p:ext>
            </p:extLst>
          </p:nvPr>
        </p:nvGraphicFramePr>
        <p:xfrm>
          <a:off x="7263215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4D77064C-98E6-CE45-8BE9-B6918B5A79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966369"/>
              </p:ext>
            </p:extLst>
          </p:nvPr>
        </p:nvGraphicFramePr>
        <p:xfrm>
          <a:off x="9636301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73E4E83-7DE3-B744-9C91-B17769D1B82E}"/>
              </a:ext>
            </a:extLst>
          </p:cNvPr>
          <p:cNvSpPr txBox="1"/>
          <p:nvPr/>
        </p:nvSpPr>
        <p:spPr>
          <a:xfrm>
            <a:off x="2045649" y="1096260"/>
            <a:ext cx="118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91AE"/>
                </a:solidFill>
              </a:rPr>
              <a:t>COMPANY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78B58D6-9958-D14C-93E7-B7594CFEDFFF}"/>
              </a:ext>
            </a:extLst>
          </p:cNvPr>
          <p:cNvSpPr/>
          <p:nvPr/>
        </p:nvSpPr>
        <p:spPr>
          <a:xfrm>
            <a:off x="1636296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BA98E1D-36E9-5A43-B0AD-84964ECE3DC7}"/>
              </a:ext>
            </a:extLst>
          </p:cNvPr>
          <p:cNvSpPr/>
          <p:nvPr/>
        </p:nvSpPr>
        <p:spPr>
          <a:xfrm>
            <a:off x="0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523C687-3BD9-F549-82AF-E26559FD1C7D}"/>
              </a:ext>
            </a:extLst>
          </p:cNvPr>
          <p:cNvSpPr/>
          <p:nvPr/>
        </p:nvSpPr>
        <p:spPr>
          <a:xfrm>
            <a:off x="3314780" y="0"/>
            <a:ext cx="1507958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D14BCB3-AA10-7542-9265-2F04B41F4EBC}"/>
              </a:ext>
            </a:extLst>
          </p:cNvPr>
          <p:cNvSpPr/>
          <p:nvPr/>
        </p:nvSpPr>
        <p:spPr>
          <a:xfrm>
            <a:off x="0" y="170008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01FD353-46B5-DD42-834F-6EEB0B7E6BDE}"/>
              </a:ext>
            </a:extLst>
          </p:cNvPr>
          <p:cNvSpPr/>
          <p:nvPr/>
        </p:nvSpPr>
        <p:spPr>
          <a:xfrm>
            <a:off x="0" y="222297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B12370C-8E3C-3A48-9722-61C461BCB77C}"/>
              </a:ext>
            </a:extLst>
          </p:cNvPr>
          <p:cNvSpPr/>
          <p:nvPr/>
        </p:nvSpPr>
        <p:spPr>
          <a:xfrm>
            <a:off x="0" y="274586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4976129-60EA-4D4B-AFA7-EFAECB684EA1}"/>
              </a:ext>
            </a:extLst>
          </p:cNvPr>
          <p:cNvSpPr/>
          <p:nvPr/>
        </p:nvSpPr>
        <p:spPr>
          <a:xfrm>
            <a:off x="0" y="3697590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71B28E4-B922-AA4F-A915-AEA9061F653E}"/>
              </a:ext>
            </a:extLst>
          </p:cNvPr>
          <p:cNvSpPr/>
          <p:nvPr/>
        </p:nvSpPr>
        <p:spPr>
          <a:xfrm>
            <a:off x="0" y="4835925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2537CF-8ADF-6540-BDED-3A19E5EF30B8}"/>
              </a:ext>
            </a:extLst>
          </p:cNvPr>
          <p:cNvSpPr/>
          <p:nvPr/>
        </p:nvSpPr>
        <p:spPr>
          <a:xfrm>
            <a:off x="0" y="6030244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89FE344-7D7C-3B48-8B19-8ACA83B7D72B}"/>
              </a:ext>
            </a:extLst>
          </p:cNvPr>
          <p:cNvSpPr txBox="1"/>
          <p:nvPr/>
        </p:nvSpPr>
        <p:spPr>
          <a:xfrm>
            <a:off x="4781733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9EBEED0-335A-9F44-95DF-6480D0C6DE9D}"/>
              </a:ext>
            </a:extLst>
          </p:cNvPr>
          <p:cNvSpPr txBox="1"/>
          <p:nvPr/>
        </p:nvSpPr>
        <p:spPr>
          <a:xfrm>
            <a:off x="7186605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38D3EC9-60A2-2749-8AD6-6F9C52D02E07}"/>
              </a:ext>
            </a:extLst>
          </p:cNvPr>
          <p:cNvSpPr txBox="1"/>
          <p:nvPr/>
        </p:nvSpPr>
        <p:spPr>
          <a:xfrm>
            <a:off x="9582333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071277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3095BFC4-E9AE-9345-B397-3AFD083CAA0A}"/>
              </a:ext>
            </a:extLst>
          </p:cNvPr>
          <p:cNvSpPr/>
          <p:nvPr/>
        </p:nvSpPr>
        <p:spPr>
          <a:xfrm>
            <a:off x="171493" y="173819"/>
            <a:ext cx="5960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1A2B36"/>
                </a:solidFill>
              </a:rPr>
              <a:t>Competitive  Value Messaging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15108" y="1601538"/>
            <a:ext cx="1143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>
                <a:solidFill>
                  <a:srgbClr val="000000"/>
                </a:solidFill>
              </a:rPr>
              <a:t>Value points</a:t>
            </a:r>
            <a:endParaRPr lang="en-US" sz="15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D2D7D-EB71-C24D-A94E-51DFC3D283AE}"/>
              </a:ext>
            </a:extLst>
          </p:cNvPr>
          <p:cNvSpPr/>
          <p:nvPr/>
        </p:nvSpPr>
        <p:spPr>
          <a:xfrm>
            <a:off x="337324" y="2108631"/>
            <a:ext cx="1468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Value Statement</a:t>
            </a:r>
            <a:endParaRPr lang="en-US" sz="15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F763EC-A9FD-DF45-AD97-017985439102}"/>
              </a:ext>
            </a:extLst>
          </p:cNvPr>
          <p:cNvSpPr/>
          <p:nvPr/>
        </p:nvSpPr>
        <p:spPr>
          <a:xfrm>
            <a:off x="337324" y="2642745"/>
            <a:ext cx="110299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Value detail</a:t>
            </a:r>
            <a:endParaRPr lang="en-US" sz="15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AF644E7-8B25-D840-B945-21D5435AF401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3DCD03B-FA37-DC43-A6EE-959DEA31DDBC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F9AE793-E4BC-654B-8513-47953CEBA4D9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136567C9-EA12-D24E-9FA7-5B0C937A2720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E22F3673-72CC-0240-8D8C-2B6D32C34848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07764BF-B787-934A-8F29-96C4EFF7BE3D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7483A062-EE30-EB41-AD4D-2BC4FC8026C5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41" name="Rectangle 40">
            <a:extLst>
              <a:ext uri="{FF2B5EF4-FFF2-40B4-BE49-F238E27FC236}">
                <a16:creationId xmlns:a16="http://schemas.microsoft.com/office/drawing/2014/main" id="{1A408158-0625-DC4D-9206-8E92EC37C7A1}"/>
              </a:ext>
            </a:extLst>
          </p:cNvPr>
          <p:cNvSpPr/>
          <p:nvPr/>
        </p:nvSpPr>
        <p:spPr>
          <a:xfrm>
            <a:off x="337324" y="3569583"/>
            <a:ext cx="150746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Product Features</a:t>
            </a:r>
            <a:endParaRPr lang="en-US" sz="15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D975830-D856-C445-988C-CFF9F193CA40}"/>
              </a:ext>
            </a:extLst>
          </p:cNvPr>
          <p:cNvSpPr/>
          <p:nvPr/>
        </p:nvSpPr>
        <p:spPr>
          <a:xfrm>
            <a:off x="337324" y="4750342"/>
            <a:ext cx="11750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Proof points </a:t>
            </a:r>
          </a:p>
          <a:p>
            <a:r>
              <a:rPr lang="en-US" sz="1500" i="1" dirty="0"/>
              <a:t>/ Metrics </a:t>
            </a:r>
            <a:endParaRPr lang="en-US" sz="15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701CFCC-4A5A-7842-AFCC-26F8D95AED2D}"/>
              </a:ext>
            </a:extLst>
          </p:cNvPr>
          <p:cNvSpPr/>
          <p:nvPr/>
        </p:nvSpPr>
        <p:spPr>
          <a:xfrm>
            <a:off x="337324" y="5908013"/>
            <a:ext cx="94711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Won/lost </a:t>
            </a:r>
          </a:p>
          <a:p>
            <a:r>
              <a:rPr lang="en-US" sz="1500" i="1" dirty="0"/>
              <a:t>deal rate </a:t>
            </a:r>
            <a:endParaRPr lang="en-US" sz="1500" dirty="0"/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0D153F95-839B-A646-8D1A-85AA74464E74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2089455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FF2B6CAD-9DA8-A84C-8AAA-306E7352970E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33E9281E-4FCF-A34A-BE80-F2F33A199525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00AA508B-8EA1-1C4A-905E-4AEAE7C1769B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8DC6522F-0471-F04A-A84A-7F7A9114DC3D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2669747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31E7407-6127-094E-ABAF-FCAA706952AA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927B191-B6C8-E140-BB9F-2FC2D898887B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DE5A13D-A644-FF49-9EC0-EB3F88CE015D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D2D52564-756A-E747-ACCC-B90159466FA1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50FBF7D0-38B2-EC4F-B5C8-8310E6D47F21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828E6502-1694-C94D-B395-9B38129465D7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BFB4976A-60C2-F743-9771-014A2B4B12DB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EEA11C1-03DC-C042-8662-2C3F3FDC5BF1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0F787205-512C-D848-BF4E-94E3858C4942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33C862FE-F45D-1646-AF18-C68ABBC35DCF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E6B5269F-E621-7346-A6AC-55D0F7CB605B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4D77064C-98E6-CE45-8BE9-B6918B5A7952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73E4E83-7DE3-B744-9C91-B17769D1B82E}"/>
              </a:ext>
            </a:extLst>
          </p:cNvPr>
          <p:cNvSpPr txBox="1"/>
          <p:nvPr/>
        </p:nvSpPr>
        <p:spPr>
          <a:xfrm>
            <a:off x="2045649" y="1096260"/>
            <a:ext cx="118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91AE"/>
                </a:solidFill>
              </a:rPr>
              <a:t>COMPANY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78B58D6-9958-D14C-93E7-B7594CFEDFFF}"/>
              </a:ext>
            </a:extLst>
          </p:cNvPr>
          <p:cNvSpPr/>
          <p:nvPr/>
        </p:nvSpPr>
        <p:spPr>
          <a:xfrm>
            <a:off x="1636296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BA98E1D-36E9-5A43-B0AD-84964ECE3DC7}"/>
              </a:ext>
            </a:extLst>
          </p:cNvPr>
          <p:cNvSpPr/>
          <p:nvPr/>
        </p:nvSpPr>
        <p:spPr>
          <a:xfrm>
            <a:off x="0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523C687-3BD9-F549-82AF-E26559FD1C7D}"/>
              </a:ext>
            </a:extLst>
          </p:cNvPr>
          <p:cNvSpPr/>
          <p:nvPr/>
        </p:nvSpPr>
        <p:spPr>
          <a:xfrm>
            <a:off x="3314780" y="0"/>
            <a:ext cx="1507958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D14BCB3-AA10-7542-9265-2F04B41F4EBC}"/>
              </a:ext>
            </a:extLst>
          </p:cNvPr>
          <p:cNvSpPr/>
          <p:nvPr/>
        </p:nvSpPr>
        <p:spPr>
          <a:xfrm>
            <a:off x="0" y="170008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01FD353-46B5-DD42-834F-6EEB0B7E6BDE}"/>
              </a:ext>
            </a:extLst>
          </p:cNvPr>
          <p:cNvSpPr/>
          <p:nvPr/>
        </p:nvSpPr>
        <p:spPr>
          <a:xfrm>
            <a:off x="0" y="222297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B12370C-8E3C-3A48-9722-61C461BCB77C}"/>
              </a:ext>
            </a:extLst>
          </p:cNvPr>
          <p:cNvSpPr/>
          <p:nvPr/>
        </p:nvSpPr>
        <p:spPr>
          <a:xfrm>
            <a:off x="0" y="274586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4976129-60EA-4D4B-AFA7-EFAECB684EA1}"/>
              </a:ext>
            </a:extLst>
          </p:cNvPr>
          <p:cNvSpPr/>
          <p:nvPr/>
        </p:nvSpPr>
        <p:spPr>
          <a:xfrm>
            <a:off x="0" y="3697590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71B28E4-B922-AA4F-A915-AEA9061F653E}"/>
              </a:ext>
            </a:extLst>
          </p:cNvPr>
          <p:cNvSpPr/>
          <p:nvPr/>
        </p:nvSpPr>
        <p:spPr>
          <a:xfrm>
            <a:off x="0" y="4835925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2537CF-8ADF-6540-BDED-3A19E5EF30B8}"/>
              </a:ext>
            </a:extLst>
          </p:cNvPr>
          <p:cNvSpPr/>
          <p:nvPr/>
        </p:nvSpPr>
        <p:spPr>
          <a:xfrm>
            <a:off x="0" y="6030244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95825DD-6588-7849-B217-1A83917AADA0}"/>
              </a:ext>
            </a:extLst>
          </p:cNvPr>
          <p:cNvSpPr txBox="1"/>
          <p:nvPr/>
        </p:nvSpPr>
        <p:spPr>
          <a:xfrm>
            <a:off x="4781733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9DFF938-473A-3F4D-A0E0-E563CA1BE67A}"/>
              </a:ext>
            </a:extLst>
          </p:cNvPr>
          <p:cNvSpPr txBox="1"/>
          <p:nvPr/>
        </p:nvSpPr>
        <p:spPr>
          <a:xfrm>
            <a:off x="7186605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8FFADF9-EBF8-7441-9A0D-000A3C4E0931}"/>
              </a:ext>
            </a:extLst>
          </p:cNvPr>
          <p:cNvSpPr txBox="1"/>
          <p:nvPr/>
        </p:nvSpPr>
        <p:spPr>
          <a:xfrm>
            <a:off x="9582333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978838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3095BFC4-E9AE-9345-B397-3AFD083CAA0A}"/>
              </a:ext>
            </a:extLst>
          </p:cNvPr>
          <p:cNvSpPr/>
          <p:nvPr/>
        </p:nvSpPr>
        <p:spPr>
          <a:xfrm>
            <a:off x="171493" y="173819"/>
            <a:ext cx="5960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1A2B36"/>
                </a:solidFill>
              </a:rPr>
              <a:t>Competitive  Value Messaging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15108" y="1601538"/>
            <a:ext cx="1143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>
                <a:solidFill>
                  <a:srgbClr val="000000"/>
                </a:solidFill>
              </a:rPr>
              <a:t>Value points</a:t>
            </a:r>
            <a:endParaRPr lang="en-US" sz="15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D2D7D-EB71-C24D-A94E-51DFC3D283AE}"/>
              </a:ext>
            </a:extLst>
          </p:cNvPr>
          <p:cNvSpPr/>
          <p:nvPr/>
        </p:nvSpPr>
        <p:spPr>
          <a:xfrm>
            <a:off x="337324" y="2108631"/>
            <a:ext cx="1468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Value Statement</a:t>
            </a:r>
            <a:endParaRPr lang="en-US" sz="15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F763EC-A9FD-DF45-AD97-017985439102}"/>
              </a:ext>
            </a:extLst>
          </p:cNvPr>
          <p:cNvSpPr/>
          <p:nvPr/>
        </p:nvSpPr>
        <p:spPr>
          <a:xfrm>
            <a:off x="337324" y="2642745"/>
            <a:ext cx="110299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Value detail</a:t>
            </a:r>
            <a:endParaRPr lang="en-US" sz="15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AF644E7-8B25-D840-B945-21D5435AF401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3DCD03B-FA37-DC43-A6EE-959DEA31DDBC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F9AE793-E4BC-654B-8513-47953CEBA4D9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136567C9-EA12-D24E-9FA7-5B0C937A2720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E22F3673-72CC-0240-8D8C-2B6D32C34848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07764BF-B787-934A-8F29-96C4EFF7BE3D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7483A062-EE30-EB41-AD4D-2BC4FC8026C5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41" name="Rectangle 40">
            <a:extLst>
              <a:ext uri="{FF2B5EF4-FFF2-40B4-BE49-F238E27FC236}">
                <a16:creationId xmlns:a16="http://schemas.microsoft.com/office/drawing/2014/main" id="{1A408158-0625-DC4D-9206-8E92EC37C7A1}"/>
              </a:ext>
            </a:extLst>
          </p:cNvPr>
          <p:cNvSpPr/>
          <p:nvPr/>
        </p:nvSpPr>
        <p:spPr>
          <a:xfrm>
            <a:off x="337324" y="3569583"/>
            <a:ext cx="150746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Product Features</a:t>
            </a:r>
            <a:endParaRPr lang="en-US" sz="15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D975830-D856-C445-988C-CFF9F193CA40}"/>
              </a:ext>
            </a:extLst>
          </p:cNvPr>
          <p:cNvSpPr/>
          <p:nvPr/>
        </p:nvSpPr>
        <p:spPr>
          <a:xfrm>
            <a:off x="337324" y="4750342"/>
            <a:ext cx="11750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Proof points </a:t>
            </a:r>
          </a:p>
          <a:p>
            <a:r>
              <a:rPr lang="en-US" sz="1500" i="1" dirty="0"/>
              <a:t>/ Metrics </a:t>
            </a:r>
            <a:endParaRPr lang="en-US" sz="15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701CFCC-4A5A-7842-AFCC-26F8D95AED2D}"/>
              </a:ext>
            </a:extLst>
          </p:cNvPr>
          <p:cNvSpPr/>
          <p:nvPr/>
        </p:nvSpPr>
        <p:spPr>
          <a:xfrm>
            <a:off x="337324" y="5908013"/>
            <a:ext cx="94711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Won/lost </a:t>
            </a:r>
          </a:p>
          <a:p>
            <a:r>
              <a:rPr lang="en-US" sz="1500" i="1" dirty="0"/>
              <a:t>deal rate </a:t>
            </a:r>
            <a:endParaRPr lang="en-US" sz="1500" dirty="0"/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0D153F95-839B-A646-8D1A-85AA74464E74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2089455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FF2B6CAD-9DA8-A84C-8AAA-306E7352970E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33E9281E-4FCF-A34A-BE80-F2F33A199525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00AA508B-8EA1-1C4A-905E-4AEAE7C1769B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8DC6522F-0471-F04A-A84A-7F7A9114DC3D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2669747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31E7407-6127-094E-ABAF-FCAA706952AA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927B191-B6C8-E140-BB9F-2FC2D898887B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DE5A13D-A644-FF49-9EC0-EB3F88CE015D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D2D52564-756A-E747-ACCC-B90159466FA1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50FBF7D0-38B2-EC4F-B5C8-8310E6D47F21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828E6502-1694-C94D-B395-9B38129465D7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BFB4976A-60C2-F743-9771-014A2B4B12DB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EEA11C1-03DC-C042-8662-2C3F3FDC5BF1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0F787205-512C-D848-BF4E-94E3858C4942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33C862FE-F45D-1646-AF18-C68ABBC35DCF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E6B5269F-E621-7346-A6AC-55D0F7CB605B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4D77064C-98E6-CE45-8BE9-B6918B5A7952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73E4E83-7DE3-B744-9C91-B17769D1B82E}"/>
              </a:ext>
            </a:extLst>
          </p:cNvPr>
          <p:cNvSpPr txBox="1"/>
          <p:nvPr/>
        </p:nvSpPr>
        <p:spPr>
          <a:xfrm>
            <a:off x="2045649" y="1096260"/>
            <a:ext cx="118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91AE"/>
                </a:solidFill>
              </a:rPr>
              <a:t>COMPANY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78B58D6-9958-D14C-93E7-B7594CFEDFFF}"/>
              </a:ext>
            </a:extLst>
          </p:cNvPr>
          <p:cNvSpPr/>
          <p:nvPr/>
        </p:nvSpPr>
        <p:spPr>
          <a:xfrm>
            <a:off x="1636296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BA98E1D-36E9-5A43-B0AD-84964ECE3DC7}"/>
              </a:ext>
            </a:extLst>
          </p:cNvPr>
          <p:cNvSpPr/>
          <p:nvPr/>
        </p:nvSpPr>
        <p:spPr>
          <a:xfrm>
            <a:off x="0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523C687-3BD9-F549-82AF-E26559FD1C7D}"/>
              </a:ext>
            </a:extLst>
          </p:cNvPr>
          <p:cNvSpPr/>
          <p:nvPr/>
        </p:nvSpPr>
        <p:spPr>
          <a:xfrm>
            <a:off x="3314780" y="0"/>
            <a:ext cx="1507958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D14BCB3-AA10-7542-9265-2F04B41F4EBC}"/>
              </a:ext>
            </a:extLst>
          </p:cNvPr>
          <p:cNvSpPr/>
          <p:nvPr/>
        </p:nvSpPr>
        <p:spPr>
          <a:xfrm>
            <a:off x="0" y="170008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01FD353-46B5-DD42-834F-6EEB0B7E6BDE}"/>
              </a:ext>
            </a:extLst>
          </p:cNvPr>
          <p:cNvSpPr/>
          <p:nvPr/>
        </p:nvSpPr>
        <p:spPr>
          <a:xfrm>
            <a:off x="0" y="222297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B12370C-8E3C-3A48-9722-61C461BCB77C}"/>
              </a:ext>
            </a:extLst>
          </p:cNvPr>
          <p:cNvSpPr/>
          <p:nvPr/>
        </p:nvSpPr>
        <p:spPr>
          <a:xfrm>
            <a:off x="0" y="274586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4976129-60EA-4D4B-AFA7-EFAECB684EA1}"/>
              </a:ext>
            </a:extLst>
          </p:cNvPr>
          <p:cNvSpPr/>
          <p:nvPr/>
        </p:nvSpPr>
        <p:spPr>
          <a:xfrm>
            <a:off x="0" y="3697590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71B28E4-B922-AA4F-A915-AEA9061F653E}"/>
              </a:ext>
            </a:extLst>
          </p:cNvPr>
          <p:cNvSpPr/>
          <p:nvPr/>
        </p:nvSpPr>
        <p:spPr>
          <a:xfrm>
            <a:off x="0" y="4835925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2537CF-8ADF-6540-BDED-3A19E5EF30B8}"/>
              </a:ext>
            </a:extLst>
          </p:cNvPr>
          <p:cNvSpPr/>
          <p:nvPr/>
        </p:nvSpPr>
        <p:spPr>
          <a:xfrm>
            <a:off x="0" y="6030244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037EEE-3445-0B49-A0D5-5658371BF5D1}"/>
              </a:ext>
            </a:extLst>
          </p:cNvPr>
          <p:cNvSpPr txBox="1"/>
          <p:nvPr/>
        </p:nvSpPr>
        <p:spPr>
          <a:xfrm>
            <a:off x="4781733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2923788-91DB-B14D-810E-4FCCFEAD1C86}"/>
              </a:ext>
            </a:extLst>
          </p:cNvPr>
          <p:cNvSpPr txBox="1"/>
          <p:nvPr/>
        </p:nvSpPr>
        <p:spPr>
          <a:xfrm>
            <a:off x="7186605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F72A966-F757-C84C-B617-17F81E40C504}"/>
              </a:ext>
            </a:extLst>
          </p:cNvPr>
          <p:cNvSpPr txBox="1"/>
          <p:nvPr/>
        </p:nvSpPr>
        <p:spPr>
          <a:xfrm>
            <a:off x="9582333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495766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3095BFC4-E9AE-9345-B397-3AFD083CAA0A}"/>
              </a:ext>
            </a:extLst>
          </p:cNvPr>
          <p:cNvSpPr/>
          <p:nvPr/>
        </p:nvSpPr>
        <p:spPr>
          <a:xfrm>
            <a:off x="171493" y="173819"/>
            <a:ext cx="59609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1A2B36"/>
                </a:solidFill>
              </a:rPr>
              <a:t>Competitive  Value Messaging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811E8A-75F1-B342-90F1-C1799F2F5ABC}"/>
              </a:ext>
            </a:extLst>
          </p:cNvPr>
          <p:cNvSpPr/>
          <p:nvPr/>
        </p:nvSpPr>
        <p:spPr>
          <a:xfrm>
            <a:off x="315108" y="1601538"/>
            <a:ext cx="11432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>
                <a:solidFill>
                  <a:srgbClr val="000000"/>
                </a:solidFill>
              </a:rPr>
              <a:t>Value points</a:t>
            </a:r>
            <a:endParaRPr lang="en-US" sz="15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2D2D7D-EB71-C24D-A94E-51DFC3D283AE}"/>
              </a:ext>
            </a:extLst>
          </p:cNvPr>
          <p:cNvSpPr/>
          <p:nvPr/>
        </p:nvSpPr>
        <p:spPr>
          <a:xfrm>
            <a:off x="337324" y="2108631"/>
            <a:ext cx="146880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Value Statement</a:t>
            </a:r>
            <a:endParaRPr lang="en-US" sz="15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F763EC-A9FD-DF45-AD97-017985439102}"/>
              </a:ext>
            </a:extLst>
          </p:cNvPr>
          <p:cNvSpPr/>
          <p:nvPr/>
        </p:nvSpPr>
        <p:spPr>
          <a:xfrm>
            <a:off x="337324" y="2642745"/>
            <a:ext cx="110299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Value detail</a:t>
            </a:r>
            <a:endParaRPr lang="en-US" sz="15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AF644E7-8B25-D840-B945-21D5435AF401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3DCD03B-FA37-DC43-A6EE-959DEA31DDBC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F9AE793-E4BC-654B-8513-47953CEBA4D9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136567C9-EA12-D24E-9FA7-5B0C937A2720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E22F3673-72CC-0240-8D8C-2B6D32C34848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07764BF-B787-934A-8F29-96C4EFF7BE3D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2087581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7483A062-EE30-EB41-AD4D-2BC4FC8026C5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1509166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41" name="Rectangle 40">
            <a:extLst>
              <a:ext uri="{FF2B5EF4-FFF2-40B4-BE49-F238E27FC236}">
                <a16:creationId xmlns:a16="http://schemas.microsoft.com/office/drawing/2014/main" id="{1A408158-0625-DC4D-9206-8E92EC37C7A1}"/>
              </a:ext>
            </a:extLst>
          </p:cNvPr>
          <p:cNvSpPr/>
          <p:nvPr/>
        </p:nvSpPr>
        <p:spPr>
          <a:xfrm>
            <a:off x="337324" y="3569583"/>
            <a:ext cx="150746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Product Features</a:t>
            </a:r>
            <a:endParaRPr lang="en-US" sz="15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D975830-D856-C445-988C-CFF9F193CA40}"/>
              </a:ext>
            </a:extLst>
          </p:cNvPr>
          <p:cNvSpPr/>
          <p:nvPr/>
        </p:nvSpPr>
        <p:spPr>
          <a:xfrm>
            <a:off x="337324" y="4750342"/>
            <a:ext cx="11750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Proof points </a:t>
            </a:r>
          </a:p>
          <a:p>
            <a:r>
              <a:rPr lang="en-US" sz="1500" i="1" dirty="0"/>
              <a:t>/ Metrics </a:t>
            </a:r>
            <a:endParaRPr lang="en-US" sz="15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701CFCC-4A5A-7842-AFCC-26F8D95AED2D}"/>
              </a:ext>
            </a:extLst>
          </p:cNvPr>
          <p:cNvSpPr/>
          <p:nvPr/>
        </p:nvSpPr>
        <p:spPr>
          <a:xfrm>
            <a:off x="337324" y="5908013"/>
            <a:ext cx="94711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i="1" dirty="0"/>
              <a:t>Won/lost </a:t>
            </a:r>
          </a:p>
          <a:p>
            <a:r>
              <a:rPr lang="en-US" sz="1500" i="1" dirty="0"/>
              <a:t>deal rate </a:t>
            </a:r>
            <a:endParaRPr lang="en-US" sz="1500" dirty="0"/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0D153F95-839B-A646-8D1A-85AA74464E74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2089455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FF2B6CAD-9DA8-A84C-8AAA-306E7352970E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33E9281E-4FCF-A34A-BE80-F2F33A199525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00AA508B-8EA1-1C4A-905E-4AEAE7C1769B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2667873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8DC6522F-0471-F04A-A84A-7F7A9114DC3D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2669747"/>
          <a:ext cx="2208356" cy="406255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40625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831E7407-6127-094E-ABAF-FCAA706952AA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927B191-B6C8-E140-BB9F-2FC2D898887B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DE5A13D-A644-FF49-9EC0-EB3F88CE015D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D2D52564-756A-E747-ACCC-B90159466FA1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3253701"/>
          <a:ext cx="2208356" cy="954931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95493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50FBF7D0-38B2-EC4F-B5C8-8310E6D47F21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828E6502-1694-C94D-B395-9B38129465D7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BFB4976A-60C2-F743-9771-014A2B4B12DB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EEEA11C1-03DC-C042-8662-2C3F3FDC5BF1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4354610"/>
          <a:ext cx="2208356" cy="1255206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1255206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0F787205-512C-D848-BF4E-94E3858C4942}"/>
              </a:ext>
            </a:extLst>
          </p:cNvPr>
          <p:cNvGraphicFramePr>
            <a:graphicFrameLocks noGrp="1"/>
          </p:cNvGraphicFramePr>
          <p:nvPr/>
        </p:nvGraphicFramePr>
        <p:xfrm>
          <a:off x="2129448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33C862FE-F45D-1646-AF18-C68ABBC35DCF}"/>
              </a:ext>
            </a:extLst>
          </p:cNvPr>
          <p:cNvGraphicFramePr>
            <a:graphicFrameLocks noGrp="1"/>
          </p:cNvGraphicFramePr>
          <p:nvPr/>
        </p:nvGraphicFramePr>
        <p:xfrm>
          <a:off x="4869802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E6B5269F-E621-7346-A6AC-55D0F7CB605B}"/>
              </a:ext>
            </a:extLst>
          </p:cNvPr>
          <p:cNvGraphicFramePr>
            <a:graphicFrameLocks noGrp="1"/>
          </p:cNvGraphicFramePr>
          <p:nvPr/>
        </p:nvGraphicFramePr>
        <p:xfrm>
          <a:off x="7263215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4D77064C-98E6-CE45-8BE9-B6918B5A7952}"/>
              </a:ext>
            </a:extLst>
          </p:cNvPr>
          <p:cNvGraphicFramePr>
            <a:graphicFrameLocks noGrp="1"/>
          </p:cNvGraphicFramePr>
          <p:nvPr/>
        </p:nvGraphicFramePr>
        <p:xfrm>
          <a:off x="9636301" y="5755793"/>
          <a:ext cx="2208356" cy="772834"/>
        </p:xfrm>
        <a:graphic>
          <a:graphicData uri="http://schemas.openxmlformats.org/drawingml/2006/table">
            <a:tbl>
              <a:tblPr firstRow="1" bandRow="1">
                <a:effectLst>
                  <a:outerShdw blurRad="457200" dist="177800" dir="2700000" algn="tl" rotWithShape="0">
                    <a:prstClr val="black">
                      <a:alpha val="17000"/>
                    </a:prstClr>
                  </a:outerShdw>
                </a:effectLst>
                <a:tableStyleId>{5C22544A-7EE6-4342-B048-85BDC9FD1C3A}</a:tableStyleId>
              </a:tblPr>
              <a:tblGrid>
                <a:gridCol w="2208356">
                  <a:extLst>
                    <a:ext uri="{9D8B030D-6E8A-4147-A177-3AD203B41FA5}">
                      <a16:colId xmlns:a16="http://schemas.microsoft.com/office/drawing/2014/main" val="433385085"/>
                    </a:ext>
                  </a:extLst>
                </a:gridCol>
              </a:tblGrid>
              <a:tr h="772834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732523"/>
                  </a:ext>
                </a:extLst>
              </a:tr>
            </a:tbl>
          </a:graphicData>
        </a:graphic>
      </p:graphicFrame>
      <p:sp>
        <p:nvSpPr>
          <p:cNvPr id="54" name="TextBox 53">
            <a:extLst>
              <a:ext uri="{FF2B5EF4-FFF2-40B4-BE49-F238E27FC236}">
                <a16:creationId xmlns:a16="http://schemas.microsoft.com/office/drawing/2014/main" id="{99B9765B-1CAF-F34E-B6F6-79573411EB34}"/>
              </a:ext>
            </a:extLst>
          </p:cNvPr>
          <p:cNvSpPr txBox="1"/>
          <p:nvPr/>
        </p:nvSpPr>
        <p:spPr>
          <a:xfrm>
            <a:off x="4781733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3E4E83-7DE3-B744-9C91-B17769D1B82E}"/>
              </a:ext>
            </a:extLst>
          </p:cNvPr>
          <p:cNvSpPr txBox="1"/>
          <p:nvPr/>
        </p:nvSpPr>
        <p:spPr>
          <a:xfrm>
            <a:off x="2045649" y="1096260"/>
            <a:ext cx="118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91AE"/>
                </a:solidFill>
              </a:rPr>
              <a:t>COMPANY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78B58D6-9958-D14C-93E7-B7594CFEDFFF}"/>
              </a:ext>
            </a:extLst>
          </p:cNvPr>
          <p:cNvSpPr/>
          <p:nvPr/>
        </p:nvSpPr>
        <p:spPr>
          <a:xfrm>
            <a:off x="1636296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BA98E1D-36E9-5A43-B0AD-84964ECE3DC7}"/>
              </a:ext>
            </a:extLst>
          </p:cNvPr>
          <p:cNvSpPr/>
          <p:nvPr/>
        </p:nvSpPr>
        <p:spPr>
          <a:xfrm>
            <a:off x="0" y="0"/>
            <a:ext cx="1507958" cy="12787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523C687-3BD9-F549-82AF-E26559FD1C7D}"/>
              </a:ext>
            </a:extLst>
          </p:cNvPr>
          <p:cNvSpPr/>
          <p:nvPr/>
        </p:nvSpPr>
        <p:spPr>
          <a:xfrm>
            <a:off x="3314780" y="0"/>
            <a:ext cx="1507958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D14BCB3-AA10-7542-9265-2F04B41F4EBC}"/>
              </a:ext>
            </a:extLst>
          </p:cNvPr>
          <p:cNvSpPr/>
          <p:nvPr/>
        </p:nvSpPr>
        <p:spPr>
          <a:xfrm>
            <a:off x="0" y="170008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01FD353-46B5-DD42-834F-6EEB0B7E6BDE}"/>
              </a:ext>
            </a:extLst>
          </p:cNvPr>
          <p:cNvSpPr/>
          <p:nvPr/>
        </p:nvSpPr>
        <p:spPr>
          <a:xfrm>
            <a:off x="0" y="222297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B12370C-8E3C-3A48-9722-61C461BCB77C}"/>
              </a:ext>
            </a:extLst>
          </p:cNvPr>
          <p:cNvSpPr/>
          <p:nvPr/>
        </p:nvSpPr>
        <p:spPr>
          <a:xfrm>
            <a:off x="0" y="2745868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4976129-60EA-4D4B-AFA7-EFAECB684EA1}"/>
              </a:ext>
            </a:extLst>
          </p:cNvPr>
          <p:cNvSpPr/>
          <p:nvPr/>
        </p:nvSpPr>
        <p:spPr>
          <a:xfrm>
            <a:off x="0" y="3697590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71B28E4-B922-AA4F-A915-AEA9061F653E}"/>
              </a:ext>
            </a:extLst>
          </p:cNvPr>
          <p:cNvSpPr/>
          <p:nvPr/>
        </p:nvSpPr>
        <p:spPr>
          <a:xfrm>
            <a:off x="0" y="4835925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02537CF-8ADF-6540-BDED-3A19E5EF30B8}"/>
              </a:ext>
            </a:extLst>
          </p:cNvPr>
          <p:cNvSpPr/>
          <p:nvPr/>
        </p:nvSpPr>
        <p:spPr>
          <a:xfrm>
            <a:off x="0" y="6030244"/>
            <a:ext cx="172594" cy="127870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4F1493C-32F1-CB4D-828D-23817F640D36}"/>
              </a:ext>
            </a:extLst>
          </p:cNvPr>
          <p:cNvSpPr txBox="1"/>
          <p:nvPr/>
        </p:nvSpPr>
        <p:spPr>
          <a:xfrm>
            <a:off x="7186605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6C231E8-4530-134E-A726-BAB19EF4CE74}"/>
              </a:ext>
            </a:extLst>
          </p:cNvPr>
          <p:cNvSpPr txBox="1"/>
          <p:nvPr/>
        </p:nvSpPr>
        <p:spPr>
          <a:xfrm>
            <a:off x="9582333" y="1074147"/>
            <a:ext cx="22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A2B36"/>
                </a:solidFill>
              </a:rPr>
              <a:t>vs._______________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139400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9EF8BE6-18B0-6D43-BFD4-E161E0C2B585}"/>
              </a:ext>
            </a:extLst>
          </p:cNvPr>
          <p:cNvSpPr/>
          <p:nvPr/>
        </p:nvSpPr>
        <p:spPr>
          <a:xfrm>
            <a:off x="-38184" y="-33606"/>
            <a:ext cx="12230183" cy="6891605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12469" y="2674254"/>
            <a:ext cx="9144000" cy="771751"/>
          </a:xfrm>
        </p:spPr>
        <p:txBody>
          <a:bodyPr anchor="t"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+mn-lt"/>
              </a:rPr>
              <a:t>Reinvent the way you compete.</a:t>
            </a:r>
          </a:p>
        </p:txBody>
      </p:sp>
      <p:sp>
        <p:nvSpPr>
          <p:cNvPr id="17" name="Title 3"/>
          <p:cNvSpPr txBox="1">
            <a:spLocks/>
          </p:cNvSpPr>
          <p:nvPr/>
        </p:nvSpPr>
        <p:spPr>
          <a:xfrm>
            <a:off x="1497891" y="3245172"/>
            <a:ext cx="9144000" cy="771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>
                <a:solidFill>
                  <a:schemeClr val="bg1">
                    <a:lumMod val="95000"/>
                  </a:schemeClr>
                </a:solidFill>
              </a:rPr>
              <a:t>www.kompyte.com</a:t>
            </a:r>
            <a:endParaRPr 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99538" y="4560956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2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0" name="TextBox 9"/>
          <p:cNvSpPr txBox="1"/>
          <p:nvPr/>
        </p:nvSpPr>
        <p:spPr>
          <a:xfrm>
            <a:off x="4936689" y="4481673"/>
            <a:ext cx="246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START NOW FREE TRIAL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99538" y="4449341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2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6" name="TextBox 15"/>
          <p:cNvSpPr txBox="1"/>
          <p:nvPr/>
        </p:nvSpPr>
        <p:spPr>
          <a:xfrm>
            <a:off x="5776583" y="4851005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2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8" name="TextBox 17"/>
          <p:cNvSpPr txBox="1"/>
          <p:nvPr/>
        </p:nvSpPr>
        <p:spPr>
          <a:xfrm>
            <a:off x="4099538" y="4822976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2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19" name="TextBox 18"/>
          <p:cNvSpPr txBox="1"/>
          <p:nvPr/>
        </p:nvSpPr>
        <p:spPr>
          <a:xfrm>
            <a:off x="5538462" y="5078921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2"/>
              </a:rPr>
              <a:t>https://www.kompyte.com/register?utm_medium=h2hbctemplate&amp;utm_source=website</a:t>
            </a:r>
            <a:r>
              <a:rPr lang="en-US" sz="600" dirty="0"/>
              <a:t> </a:t>
            </a:r>
          </a:p>
          <a:p>
            <a:endParaRPr lang="en-US" sz="600" dirty="0"/>
          </a:p>
        </p:txBody>
      </p:sp>
      <p:sp>
        <p:nvSpPr>
          <p:cNvPr id="9" name="Rectangle 8"/>
          <p:cNvSpPr/>
          <p:nvPr/>
        </p:nvSpPr>
        <p:spPr>
          <a:xfrm>
            <a:off x="4716452" y="4339768"/>
            <a:ext cx="2792185" cy="653143"/>
          </a:xfrm>
          <a:prstGeom prst="rect">
            <a:avLst/>
          </a:prstGeom>
          <a:solidFill>
            <a:srgbClr val="1A2B36">
              <a:alpha val="0"/>
            </a:srgb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635F297-A1DD-FF4F-AA94-E0EE909EB7B5}"/>
              </a:ext>
            </a:extLst>
          </p:cNvPr>
          <p:cNvSpPr/>
          <p:nvPr/>
        </p:nvSpPr>
        <p:spPr>
          <a:xfrm>
            <a:off x="7076978" y="6563901"/>
            <a:ext cx="1507958" cy="293776"/>
          </a:xfrm>
          <a:prstGeom prst="rect">
            <a:avLst/>
          </a:prstGeom>
          <a:solidFill>
            <a:srgbClr val="0091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AD0663-8F1B-564D-AB80-8E50D4EB46B5}"/>
              </a:ext>
            </a:extLst>
          </p:cNvPr>
          <p:cNvSpPr/>
          <p:nvPr/>
        </p:nvSpPr>
        <p:spPr>
          <a:xfrm>
            <a:off x="5328715" y="6563901"/>
            <a:ext cx="1507958" cy="293776"/>
          </a:xfrm>
          <a:prstGeom prst="rect">
            <a:avLst/>
          </a:prstGeom>
          <a:solidFill>
            <a:srgbClr val="7D5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4F1AF3A-C66B-4B4D-932D-72FEC398DFC1}"/>
              </a:ext>
            </a:extLst>
          </p:cNvPr>
          <p:cNvSpPr/>
          <p:nvPr/>
        </p:nvSpPr>
        <p:spPr>
          <a:xfrm>
            <a:off x="3580452" y="6563901"/>
            <a:ext cx="1507958" cy="293776"/>
          </a:xfrm>
          <a:prstGeom prst="rect">
            <a:avLst/>
          </a:prstGeom>
          <a:solidFill>
            <a:srgbClr val="D97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7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A2A3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12865</TotalTime>
  <Words>259</Words>
  <Application>Microsoft Macintosh PowerPoint</Application>
  <PresentationFormat>Widescreen</PresentationFormat>
  <Paragraphs>78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Competitive Messaging Benchmarks 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Reinvent the way you compete.</vt:lpstr>
    </vt:vector>
  </TitlesOfParts>
  <Manager/>
  <Company>Kompyte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Win-Loss Battle Card Template</dc:title>
  <dc:subject/>
  <dc:creator>Konstantina</dc:creator>
  <cp:keywords>Win-Loss Battle Card Template</cp:keywords>
  <dc:description/>
  <cp:lastModifiedBy>Konstantina</cp:lastModifiedBy>
  <cp:revision>150</cp:revision>
  <cp:lastPrinted>2020-02-21T15:56:25Z</cp:lastPrinted>
  <dcterms:created xsi:type="dcterms:W3CDTF">2019-09-12T10:29:18Z</dcterms:created>
  <dcterms:modified xsi:type="dcterms:W3CDTF">2020-02-21T15:58:58Z</dcterms:modified>
  <cp:category/>
</cp:coreProperties>
</file>